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7"/>
  </p:notesMasterIdLst>
  <p:handoutMasterIdLst>
    <p:handoutMasterId r:id="rId58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8" r:id="rId14"/>
    <p:sldId id="395" r:id="rId15"/>
    <p:sldId id="396" r:id="rId16"/>
    <p:sldId id="403" r:id="rId17"/>
    <p:sldId id="397" r:id="rId18"/>
    <p:sldId id="404" r:id="rId19"/>
    <p:sldId id="401" r:id="rId20"/>
    <p:sldId id="421" r:id="rId21"/>
    <p:sldId id="419" r:id="rId22"/>
    <p:sldId id="405" r:id="rId23"/>
    <p:sldId id="412" r:id="rId24"/>
    <p:sldId id="413" r:id="rId25"/>
    <p:sldId id="414" r:id="rId26"/>
    <p:sldId id="415" r:id="rId27"/>
    <p:sldId id="417" r:id="rId28"/>
    <p:sldId id="422" r:id="rId29"/>
    <p:sldId id="416" r:id="rId30"/>
    <p:sldId id="420" r:id="rId31"/>
    <p:sldId id="423" r:id="rId32"/>
    <p:sldId id="424" r:id="rId33"/>
    <p:sldId id="425" r:id="rId34"/>
    <p:sldId id="426" r:id="rId35"/>
    <p:sldId id="428" r:id="rId36"/>
    <p:sldId id="429" r:id="rId37"/>
    <p:sldId id="431" r:id="rId38"/>
    <p:sldId id="427" r:id="rId39"/>
    <p:sldId id="430" r:id="rId40"/>
    <p:sldId id="432" r:id="rId41"/>
    <p:sldId id="436" r:id="rId42"/>
    <p:sldId id="442" r:id="rId43"/>
    <p:sldId id="440" r:id="rId44"/>
    <p:sldId id="444" r:id="rId45"/>
    <p:sldId id="443" r:id="rId46"/>
    <p:sldId id="439" r:id="rId47"/>
    <p:sldId id="441" r:id="rId48"/>
    <p:sldId id="437" r:id="rId49"/>
    <p:sldId id="445" r:id="rId50"/>
    <p:sldId id="433" r:id="rId51"/>
    <p:sldId id="446" r:id="rId52"/>
    <p:sldId id="447" r:id="rId53"/>
    <p:sldId id="448" r:id="rId54"/>
    <p:sldId id="449" r:id="rId55"/>
    <p:sldId id="434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120" y="300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microsoft.com/office/2007/relationships/hdphoto" Target="../media/hdphoto4.wdp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4.png"/><Relationship Id="rId7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1296"/>
              </p:ext>
            </p:extLst>
          </p:nvPr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79810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2905474"/>
              <a:ext cx="243516" cy="30777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AFFD8F-632E-4881-BEF0-15B619AF2572}"/>
              </a:ext>
            </a:extLst>
          </p:cNvPr>
          <p:cNvGrpSpPr/>
          <p:nvPr/>
        </p:nvGrpSpPr>
        <p:grpSpPr>
          <a:xfrm>
            <a:off x="6539147" y="3061005"/>
            <a:ext cx="4308822" cy="2083768"/>
            <a:chOff x="6090249" y="3892290"/>
            <a:chExt cx="4882552" cy="23612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BEA602-D581-40AF-BE46-BF326DF3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3892292"/>
              <a:ext cx="4876800" cy="23612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B4ED43-423D-4E6F-8F41-6B97DA13E5DF}"/>
                </a:ext>
              </a:extLst>
            </p:cNvPr>
            <p:cNvSpPr/>
            <p:nvPr/>
          </p:nvSpPr>
          <p:spPr>
            <a:xfrm>
              <a:off x="6090249" y="3892290"/>
              <a:ext cx="1927683" cy="234808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4" y="3061007"/>
            <a:ext cx="1696092" cy="2084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627" y="3072600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27785"/>
            <a:ext cx="291399" cy="1700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9007"/>
              </p:ext>
            </p:extLst>
          </p:nvPr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756239"/>
              </p:ext>
            </p:extLst>
          </p:nvPr>
        </p:nvGraphicFramePr>
        <p:xfrm>
          <a:off x="2230277" y="1268413"/>
          <a:ext cx="7731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45385"/>
              </p:ext>
            </p:extLst>
          </p:nvPr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021"/>
              </p:ext>
            </p:extLst>
          </p:nvPr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84076"/>
              </p:ext>
            </p:extLst>
          </p:nvPr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61556"/>
              </p:ext>
            </p:extLst>
          </p:nvPr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73572"/>
              </p:ext>
            </p:extLst>
          </p:nvPr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12763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6824"/>
              </p:ext>
            </p:extLst>
          </p:nvPr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27299"/>
              </p:ext>
            </p:extLst>
          </p:nvPr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5215"/>
              </p:ext>
            </p:extLst>
          </p:nvPr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3742"/>
              </p:ext>
            </p:extLst>
          </p:nvPr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9229"/>
              </p:ext>
            </p:extLst>
          </p:nvPr>
        </p:nvGraphicFramePr>
        <p:xfrm>
          <a:off x="695325" y="1767840"/>
          <a:ext cx="821721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946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31883"/>
              </p:ext>
            </p:extLst>
          </p:nvPr>
        </p:nvGraphicFramePr>
        <p:xfrm>
          <a:off x="2230277" y="1268413"/>
          <a:ext cx="7731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4528"/>
              </p:ext>
            </p:extLst>
          </p:nvPr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03554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14420"/>
              </p:ext>
            </p:extLst>
          </p:nvPr>
        </p:nvGraphicFramePr>
        <p:xfrm>
          <a:off x="695324" y="1261756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9100"/>
              </p:ext>
            </p:extLst>
          </p:nvPr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71699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카드에 대한 상세한 정보를 확인할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612052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구축하기 위해서는 다수의 카드를 필요로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 덱을 구축하기 위해 필수적인 카드들이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 필수 카드들을 모두 뽑기로 모으는 것은 오랜 시간을 필요로 하고 그런 과정은 플레이어에게 나쁜 영향을 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그런 과정을 완화하기 위해서 카드 제작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제작하는 과정에서 소모되는 자원의 변화와 제작 후 결과를 플레이어가 쉽게 파악하고 해당 과정에서 실수로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원하지 않는 카드를 제작할 것을 방지하기 위한 확인 과정을 거치도록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855" y="1354136"/>
            <a:ext cx="2459078" cy="226249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74022"/>
              </p:ext>
            </p:extLst>
          </p:nvPr>
        </p:nvGraphicFramePr>
        <p:xfrm>
          <a:off x="1274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274918" y="385212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2832908" y="552939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274918" y="588298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65" y="557275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126893" y="384713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4126892" y="588951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3418373" y="4490961"/>
            <a:ext cx="661072" cy="14158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809" y="3953356"/>
            <a:ext cx="1988938" cy="18299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9A5856-AC77-4CDF-B4B8-981FF914B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982" y="3903979"/>
            <a:ext cx="1670215" cy="22624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867" y="3159093"/>
            <a:ext cx="1320786" cy="30781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2" y="395335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595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F95B282-82F7-450D-81B6-886704F78DB9}"/>
              </a:ext>
            </a:extLst>
          </p:cNvPr>
          <p:cNvGrpSpPr>
            <a:grpSpLocks noChangeAspect="1"/>
          </p:cNvGrpSpPr>
          <p:nvPr/>
        </p:nvGrpSpPr>
        <p:grpSpPr>
          <a:xfrm>
            <a:off x="2249036" y="4066250"/>
            <a:ext cx="7893252" cy="1985975"/>
            <a:chOff x="1362345" y="4458877"/>
            <a:chExt cx="6332747" cy="159334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4A7844-2C1D-48DD-945A-411AB3EAFDB0}"/>
                </a:ext>
              </a:extLst>
            </p:cNvPr>
            <p:cNvGrpSpPr/>
            <p:nvPr/>
          </p:nvGrpSpPr>
          <p:grpSpPr>
            <a:xfrm>
              <a:off x="1362345" y="4458877"/>
              <a:ext cx="2157934" cy="1588754"/>
              <a:chOff x="4473673" y="3875215"/>
              <a:chExt cx="1238652" cy="91194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E92C34A-9BF7-4FF9-94BC-375FDDB5510A}"/>
                  </a:ext>
                </a:extLst>
              </p:cNvPr>
              <p:cNvSpPr/>
              <p:nvPr/>
            </p:nvSpPr>
            <p:spPr>
              <a:xfrm>
                <a:off x="5053498" y="3875215"/>
                <a:ext cx="503966" cy="25648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A4AA98EF-7194-4686-9D83-3C5A25A24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3276" y="3918891"/>
                <a:ext cx="168377" cy="21281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FBF4018-8511-405D-8D6C-3AE11A56E245}"/>
                  </a:ext>
                </a:extLst>
              </p:cNvPr>
              <p:cNvSpPr txBox="1"/>
              <p:nvPr/>
            </p:nvSpPr>
            <p:spPr>
              <a:xfrm>
                <a:off x="4473673" y="4641411"/>
                <a:ext cx="1238652" cy="14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제작할 매수 변경</a:t>
                </a:r>
                <a:endParaRPr lang="en-US" altLang="ko-KR" sz="1050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8B1BAFC-3A20-4473-9D5D-2664F33B44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761" y="4998025"/>
              <a:ext cx="2156331" cy="1054197"/>
              <a:chOff x="4451934" y="5537170"/>
              <a:chExt cx="1256699" cy="614381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5AAB750-E824-4B15-8FF8-306E1C06F6BD}"/>
                  </a:ext>
                </a:extLst>
              </p:cNvPr>
              <p:cNvSpPr/>
              <p:nvPr/>
            </p:nvSpPr>
            <p:spPr>
              <a:xfrm>
                <a:off x="5020426" y="5537170"/>
                <a:ext cx="641618" cy="27253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F31C4E-E6B7-48BC-A885-4E25CA605853}"/>
                  </a:ext>
                </a:extLst>
              </p:cNvPr>
              <p:cNvSpPr txBox="1"/>
              <p:nvPr/>
            </p:nvSpPr>
            <p:spPr>
              <a:xfrm>
                <a:off x="4451934" y="6003570"/>
                <a:ext cx="1256699" cy="147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제작 후 예상 변화</a:t>
                </a:r>
                <a:endParaRPr lang="en-US" altLang="ko-KR" sz="1050" dirty="0"/>
              </a:p>
            </p:txBody>
          </p:sp>
        </p:grp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F6FDC489-18C8-4EED-8955-C6ECA4120480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3397158" y="4720343"/>
              <a:ext cx="3117061" cy="51150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842499" y="1602025"/>
            <a:ext cx="1283855" cy="15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602616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3048900" y="4749286"/>
            <a:ext cx="531627" cy="92866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88088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0589BD7-1861-4D6F-A2D8-6E564C938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1751" y="3442920"/>
            <a:ext cx="8027120" cy="2668740"/>
            <a:chOff x="1468911" y="3821306"/>
            <a:chExt cx="7227509" cy="240289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468911" y="3821306"/>
              <a:ext cx="2960270" cy="196196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8911" y="3862646"/>
              <a:ext cx="2960269" cy="903661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F5C8081-311B-4B80-B42F-D4168BE32365}"/>
                </a:ext>
              </a:extLst>
            </p:cNvPr>
            <p:cNvGrpSpPr/>
            <p:nvPr/>
          </p:nvGrpSpPr>
          <p:grpSpPr>
            <a:xfrm>
              <a:off x="4831221" y="4021530"/>
              <a:ext cx="3865199" cy="1877731"/>
              <a:chOff x="4044601" y="4093006"/>
              <a:chExt cx="3865199" cy="187773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0297C23-5DC4-410E-9382-43A03E6BA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44601" y="4093006"/>
                <a:ext cx="3865199" cy="1877731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0F0651-01C5-41D8-83D5-4F7182736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1018" y="4126853"/>
                <a:ext cx="1172363" cy="149678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8F038F-1BEE-459A-914C-71D9165CEAEF}"/>
                  </a:ext>
                </a:extLst>
              </p:cNvPr>
              <p:cNvSpPr txBox="1"/>
              <p:nvPr/>
            </p:nvSpPr>
            <p:spPr>
              <a:xfrm>
                <a:off x="4988980" y="5772035"/>
                <a:ext cx="19764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빈칸을 클릭하여 진행하기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.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A29CB1-B315-4191-8EAC-76F81475E63A}"/>
                  </a:ext>
                </a:extLst>
              </p:cNvPr>
              <p:cNvSpPr txBox="1"/>
              <p:nvPr/>
            </p:nvSpPr>
            <p:spPr>
              <a:xfrm>
                <a:off x="4988980" y="5297052"/>
                <a:ext cx="19764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 dirty="0">
                    <a:solidFill>
                      <a:schemeClr val="bg1"/>
                    </a:solidFill>
                  </a:rPr>
                  <a:t>획득 결과</a:t>
                </a:r>
                <a:endParaRPr lang="en-US" altLang="ko-KR" sz="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400" dirty="0">
                    <a:solidFill>
                      <a:schemeClr val="bg1"/>
                    </a:solidFill>
                  </a:rPr>
                  <a:t>실버 레어 </a:t>
                </a:r>
                <a:r>
                  <a:rPr lang="en-US" altLang="ko-KR" sz="400" dirty="0">
                    <a:solidFill>
                      <a:schemeClr val="bg1"/>
                    </a:solidFill>
                  </a:rPr>
                  <a:t>× 1</a:t>
                </a:r>
              </a:p>
              <a:p>
                <a:pPr algn="ctr"/>
                <a:r>
                  <a:rPr lang="ko-KR" altLang="en-US" sz="400" dirty="0">
                    <a:solidFill>
                      <a:schemeClr val="bg1"/>
                    </a:solidFill>
                  </a:rPr>
                  <a:t>노멀 레어 </a:t>
                </a:r>
                <a:r>
                  <a:rPr lang="en-US" altLang="ko-KR" sz="400" dirty="0">
                    <a:solidFill>
                      <a:schemeClr val="bg1"/>
                    </a:solidFill>
                  </a:rPr>
                  <a:t>× 1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468911" y="5806068"/>
              <a:ext cx="296026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82839" y="4470950"/>
              <a:ext cx="587032" cy="22212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41" idx="3"/>
              <a:endCxn id="17" idx="1"/>
            </p:cNvCxnSpPr>
            <p:nvPr/>
          </p:nvCxnSpPr>
          <p:spPr>
            <a:xfrm>
              <a:off x="3669871" y="4582010"/>
              <a:ext cx="1161350" cy="3783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479A14-2DE5-4A38-BD99-BF406F0ACF4C}"/>
                </a:ext>
              </a:extLst>
            </p:cNvPr>
            <p:cNvSpPr txBox="1"/>
            <p:nvPr/>
          </p:nvSpPr>
          <p:spPr>
            <a:xfrm>
              <a:off x="4831221" y="5970287"/>
              <a:ext cx="38651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 팝업</a:t>
              </a:r>
              <a:endParaRPr lang="en-US" altLang="ko-K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337971"/>
              </p:ext>
            </p:extLst>
          </p:nvPr>
        </p:nvGraphicFramePr>
        <p:xfrm>
          <a:off x="1055527" y="1268413"/>
          <a:ext cx="1008094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획득하는 가장 기본적인 방법은 카드 팩을 구매하여 카드를 뽑는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과정은 플레이어는 필요로 하는 카드 뿐만이 아니라 불필요한 카드 또한 획득하거나 필요 이상으로 획득하는 카드가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시스템을 통해서 위 과정에서 획득한 불필요한 카드를 재활용하여 조각을 획득하고 조각을 소비하여 카드를 제작할 수 있게 하여 플레이어에게 뽑기를 통해 획득한 불필요한 카드에 쓸모를 부여하여 뽑기에서 발생하는 부정적인 경험을 감소 시키고 게임의 진입장벽을 낮추게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과정에서 원하는 레어도를 선택하고 분해할 매수를 지정할 수 있게 하여 정확히 분해하고 싶은 매수만을 분해할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274918" y="3852123"/>
            <a:ext cx="2648772" cy="20423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68997"/>
              </p:ext>
            </p:extLst>
          </p:nvPr>
        </p:nvGraphicFramePr>
        <p:xfrm>
          <a:off x="1489651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노말 레어도로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E8FBBDC3-9CA2-4789-B18C-71A8C3C55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44"/>
          <a:stretch/>
        </p:blipFill>
        <p:spPr>
          <a:xfrm>
            <a:off x="9305925" y="1261756"/>
            <a:ext cx="2190750" cy="174110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7BBBD5-A556-4361-A58C-241470F4BE18}"/>
              </a:ext>
            </a:extLst>
          </p:cNvPr>
          <p:cNvSpPr/>
          <p:nvPr/>
        </p:nvSpPr>
        <p:spPr>
          <a:xfrm>
            <a:off x="10953750" y="2691888"/>
            <a:ext cx="354806" cy="1132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35E1F7-280A-4693-A80E-23B63EDAC180}"/>
              </a:ext>
            </a:extLst>
          </p:cNvPr>
          <p:cNvGrpSpPr/>
          <p:nvPr/>
        </p:nvGrpSpPr>
        <p:grpSpPr>
          <a:xfrm>
            <a:off x="4126893" y="3847131"/>
            <a:ext cx="2648772" cy="2042386"/>
            <a:chOff x="4126893" y="3847131"/>
            <a:chExt cx="2648772" cy="204238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D0EAD7C-3818-40F3-9993-D44659CCE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4126893" y="3847131"/>
              <a:ext cx="2648772" cy="20423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D77BF5F-201A-45F6-8C43-C52509CF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242" y="3947364"/>
              <a:ext cx="1985505" cy="1826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1017"/>
              </p:ext>
            </p:extLst>
          </p:nvPr>
        </p:nvGraphicFramePr>
        <p:xfrm>
          <a:off x="1489651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59" t="18818" r="5993" b="57500"/>
          <a:stretch/>
        </p:blipFill>
        <p:spPr>
          <a:xfrm>
            <a:off x="8476996" y="1533974"/>
            <a:ext cx="2512828" cy="11277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88" y="4217277"/>
            <a:ext cx="2633280" cy="2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765878"/>
              </p:ext>
            </p:extLst>
          </p:nvPr>
        </p:nvGraphicFramePr>
        <p:xfrm>
          <a:off x="1489651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88" y="4217277"/>
            <a:ext cx="2633280" cy="2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305624"/>
              </p:ext>
            </p:extLst>
          </p:nvPr>
        </p:nvGraphicFramePr>
        <p:xfrm>
          <a:off x="1489651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3" y="3919662"/>
            <a:ext cx="3481118" cy="1054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01" y="4974361"/>
            <a:ext cx="2810440" cy="13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24093"/>
              </p:ext>
            </p:extLst>
          </p:nvPr>
        </p:nvGraphicFramePr>
        <p:xfrm>
          <a:off x="1489651" y="1536259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3" y="3919662"/>
            <a:ext cx="3481118" cy="1054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01" y="4974361"/>
            <a:ext cx="2810440" cy="13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커스텀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076947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커스텀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1233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8025</TotalTime>
  <Pages>7</Pages>
  <Words>4538</Words>
  <Characters>0</Characters>
  <Application>Microsoft Office PowerPoint</Application>
  <DocSecurity>0</DocSecurity>
  <PresentationFormat>와이드스크린</PresentationFormat>
  <Lines>0</Lines>
  <Paragraphs>592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5481</cp:revision>
  <dcterms:modified xsi:type="dcterms:W3CDTF">2024-11-27T10:50:10Z</dcterms:modified>
  <cp:version>9.103.97.45139</cp:version>
</cp:coreProperties>
</file>